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6" d="100"/>
          <a:sy n="96" d="100"/>
        </p:scale>
        <p:origin x="-123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8ACDB3CC-F982-40F9-8DD6-BCC9AFBF44BD}" type="datetime1">
              <a:rPr lang="en-US" smtClean="0"/>
              <a:pPr/>
              <a:t>9/26/11</a:t>
            </a:fld>
            <a:endParaRPr lang="en-US" dirty="0"/>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dirty="0"/>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AC5B1FEA-406A-7749-A5C3-DDCB5F67A4CE}" type="slidenum">
              <a:rPr lang="en-US" smtClean="0"/>
              <a:pPr/>
              <a:t>‹#›</a:t>
            </a:fld>
            <a:endParaRPr lang="en-US" dirty="0"/>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371C1A-CAFA-43FD-A579-55B116A1448A}" type="datetime1">
              <a:rPr lang="en-US" smtClean="0"/>
              <a:pPr/>
              <a:t>9/26/11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A1BC03-21BF-4F6B-A3BE-29C937D452B1}" type="datetime1">
              <a:rPr lang="en-US" smtClean="0"/>
              <a:pPr/>
              <a:t>9/26/11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008867-0964-49C4-9DE5-8FBB189497BC}" type="datetime1">
              <a:rPr lang="en-US" smtClean="0"/>
              <a:pPr/>
              <a:t>9/26/11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DDAE5B-B07C-441A-8026-C23A427A74DC}" type="datetime1">
              <a:rPr lang="en-US" smtClean="0"/>
              <a:pPr/>
              <a:t>9/26/11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151D5B8-D9C5-419F-913D-2186935717ED}" type="datetime1">
              <a:rPr lang="en-US" smtClean="0"/>
              <a:pPr/>
              <a:t>9/26/11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86F952F-F888-4FB8-9CB7-51D5F02FA3C8}" type="datetime1">
              <a:rPr lang="en-US" smtClean="0"/>
              <a:pPr/>
              <a:t>9/26/11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5B1FEA-406A-7749-A5C3-DDCB5F67A4CE}" type="slidenum">
              <a:rPr lang="en-US" smtClean="0"/>
              <a:pPr/>
              <a:t>‹#›</a:t>
            </a:fld>
            <a:endParaRPr lang="en-US"/>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188DB32-6162-43C0-9325-230E0A9B0177}" type="datetime1">
              <a:rPr lang="en-US" smtClean="0"/>
              <a:pPr/>
              <a:t>9/26/11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219B57-0E9E-4DE4-A7F5-9A169EF1CEE0}" type="datetime1">
              <a:rPr lang="en-US" smtClean="0"/>
              <a:pPr/>
              <a:t>9/26/11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F8F86C-0F1B-4333-B99B-B3B2B1F87225}" type="datetime1">
              <a:rPr lang="en-US" smtClean="0"/>
              <a:pPr/>
              <a:t>9/26/11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D7FCD9-7699-43D6-8D62-436E2DD234FF}" type="datetime1">
              <a:rPr lang="en-US" smtClean="0"/>
              <a:pPr/>
              <a:t>9/26/11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5B1FEA-406A-7749-A5C3-DDCB5F67A4C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610FC3EB-42FB-4C38-8CAE-7A1293B83421}" type="datetime1">
              <a:rPr lang="en-US" smtClean="0"/>
              <a:pPr/>
              <a:t>9/26/11</a:t>
            </a:fld>
            <a:endParaRPr lang="en-US" dirty="0"/>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dirty="0"/>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AC5B1FEA-406A-7749-A5C3-DDCB5F67A4C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Planning to Teach Science		</a:t>
            </a:r>
            <a:endParaRPr lang="en-US" dirty="0"/>
          </a:p>
        </p:txBody>
      </p:sp>
      <p:sp>
        <p:nvSpPr>
          <p:cNvPr id="3" name="Subtitle 2"/>
          <p:cNvSpPr>
            <a:spLocks noGrp="1"/>
          </p:cNvSpPr>
          <p:nvPr>
            <p:ph type="subTitle" idx="1"/>
          </p:nvPr>
        </p:nvSpPr>
        <p:spPr/>
        <p:txBody>
          <a:bodyPr/>
          <a:lstStyle/>
          <a:p>
            <a:r>
              <a:rPr lang="en-US" dirty="0" smtClean="0"/>
              <a:t>September 26, 2011</a:t>
            </a:r>
            <a:endParaRPr lang="en-US" dirty="0"/>
          </a:p>
        </p:txBody>
      </p:sp>
    </p:spTree>
    <p:extLst>
      <p:ext uri="{BB962C8B-B14F-4D97-AF65-F5344CB8AC3E}">
        <p14:creationId xmlns:p14="http://schemas.microsoft.com/office/powerpoint/2010/main" val="3174639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 and Sequence</a:t>
            </a:r>
            <a:endParaRPr lang="en-US" dirty="0"/>
          </a:p>
        </p:txBody>
      </p:sp>
      <p:sp>
        <p:nvSpPr>
          <p:cNvPr id="3" name="Content Placeholder 2"/>
          <p:cNvSpPr>
            <a:spLocks noGrp="1"/>
          </p:cNvSpPr>
          <p:nvPr>
            <p:ph idx="1"/>
          </p:nvPr>
        </p:nvSpPr>
        <p:spPr/>
        <p:txBody>
          <a:bodyPr/>
          <a:lstStyle/>
          <a:p>
            <a:r>
              <a:rPr lang="en-US" dirty="0" smtClean="0"/>
              <a:t>Scope </a:t>
            </a:r>
          </a:p>
          <a:p>
            <a:pPr lvl="1"/>
            <a:r>
              <a:rPr lang="en-US" dirty="0" smtClean="0"/>
              <a:t>Range and depth of curriculum</a:t>
            </a:r>
          </a:p>
          <a:p>
            <a:r>
              <a:rPr lang="en-US" dirty="0" smtClean="0"/>
              <a:t>Sequence</a:t>
            </a:r>
          </a:p>
          <a:p>
            <a:pPr lvl="1"/>
            <a:r>
              <a:rPr lang="en-US" dirty="0" smtClean="0"/>
              <a:t>Order that content will be addressed</a:t>
            </a:r>
          </a:p>
          <a:p>
            <a:pPr lvl="1"/>
            <a:endParaRPr lang="en-US" dirty="0"/>
          </a:p>
          <a:p>
            <a:pPr marL="329184" lvl="1" indent="0">
              <a:buNone/>
            </a:pPr>
            <a:r>
              <a:rPr lang="en-US" dirty="0" smtClean="0"/>
              <a:t>Earth and Space Science </a:t>
            </a:r>
            <a:endParaRPr lang="en-US" dirty="0"/>
          </a:p>
          <a:p>
            <a:pPr marL="329184" lvl="1" indent="0">
              <a:buNone/>
            </a:pPr>
            <a:r>
              <a:rPr lang="en-US" dirty="0" smtClean="0"/>
              <a:t>Life Science</a:t>
            </a:r>
          </a:p>
          <a:p>
            <a:pPr marL="329184" lvl="1" indent="0">
              <a:buNone/>
            </a:pPr>
            <a:r>
              <a:rPr lang="en-US" dirty="0" smtClean="0"/>
              <a:t>Physical Science</a:t>
            </a:r>
          </a:p>
        </p:txBody>
      </p:sp>
    </p:spTree>
    <p:extLst>
      <p:ext uri="{BB962C8B-B14F-4D97-AF65-F5344CB8AC3E}">
        <p14:creationId xmlns:p14="http://schemas.microsoft.com/office/powerpoint/2010/main" val="149915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Makes a Good Lesson Plan?</a:t>
            </a:r>
            <a:endParaRPr lang="en-US" dirty="0"/>
          </a:p>
        </p:txBody>
      </p:sp>
      <p:sp>
        <p:nvSpPr>
          <p:cNvPr id="3" name="Content Placeholder 2"/>
          <p:cNvSpPr>
            <a:spLocks noGrp="1"/>
          </p:cNvSpPr>
          <p:nvPr>
            <p:ph idx="1"/>
          </p:nvPr>
        </p:nvSpPr>
        <p:spPr/>
        <p:txBody>
          <a:bodyPr/>
          <a:lstStyle/>
          <a:p>
            <a:r>
              <a:rPr lang="en-US" dirty="0" smtClean="0"/>
              <a:t>Content to be taught</a:t>
            </a:r>
          </a:p>
          <a:p>
            <a:r>
              <a:rPr lang="en-US" dirty="0" smtClean="0"/>
              <a:t>Prior knowledge</a:t>
            </a:r>
          </a:p>
          <a:p>
            <a:r>
              <a:rPr lang="en-US" dirty="0" smtClean="0"/>
              <a:t>Performance objectives</a:t>
            </a:r>
          </a:p>
          <a:p>
            <a:r>
              <a:rPr lang="en-US" dirty="0" smtClean="0"/>
              <a:t>Concept development</a:t>
            </a:r>
          </a:p>
          <a:p>
            <a:r>
              <a:rPr lang="en-US" smtClean="0"/>
              <a:t>Accommodations</a:t>
            </a:r>
            <a:endParaRPr lang="en-US" dirty="0"/>
          </a:p>
        </p:txBody>
      </p:sp>
    </p:spTree>
    <p:extLst>
      <p:ext uri="{BB962C8B-B14F-4D97-AF65-F5344CB8AC3E}">
        <p14:creationId xmlns:p14="http://schemas.microsoft.com/office/powerpoint/2010/main" val="1798283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to be taught	</a:t>
            </a:r>
            <a:endParaRPr lang="en-US" dirty="0"/>
          </a:p>
        </p:txBody>
      </p:sp>
      <p:sp>
        <p:nvSpPr>
          <p:cNvPr id="3" name="Content Placeholder 2"/>
          <p:cNvSpPr>
            <a:spLocks noGrp="1"/>
          </p:cNvSpPr>
          <p:nvPr>
            <p:ph idx="1"/>
          </p:nvPr>
        </p:nvSpPr>
        <p:spPr/>
        <p:txBody>
          <a:bodyPr/>
          <a:lstStyle/>
          <a:p>
            <a:r>
              <a:rPr lang="en-US" dirty="0" smtClean="0"/>
              <a:t>TEKS</a:t>
            </a:r>
          </a:p>
          <a:p>
            <a:r>
              <a:rPr lang="en-US" dirty="0" smtClean="0"/>
              <a:t>Be very clear what you intend to teach</a:t>
            </a:r>
          </a:p>
          <a:p>
            <a:endParaRPr lang="en-US" dirty="0"/>
          </a:p>
          <a:p>
            <a:r>
              <a:rPr lang="en-US" dirty="0" smtClean="0"/>
              <a:t>Sink/Float Example</a:t>
            </a:r>
          </a:p>
          <a:p>
            <a:pPr lvl="1"/>
            <a:r>
              <a:rPr lang="en-US" dirty="0" smtClean="0"/>
              <a:t>Children will learn that the shape of a material affects whether it will sink or float.  The greater the area covered by the material, the more likely it is to float, because it can rest on a larger area of water that holds the material up by exerting a force that pushes back on it.  (</a:t>
            </a:r>
            <a:r>
              <a:rPr lang="en-US" dirty="0" err="1" smtClean="0"/>
              <a:t>Abruscato</a:t>
            </a:r>
            <a:r>
              <a:rPr lang="en-US" dirty="0" smtClean="0"/>
              <a:t>, 2010).</a:t>
            </a:r>
          </a:p>
          <a:p>
            <a:endParaRPr lang="en-US" dirty="0"/>
          </a:p>
        </p:txBody>
      </p:sp>
    </p:spTree>
    <p:extLst>
      <p:ext uri="{BB962C8B-B14F-4D97-AF65-F5344CB8AC3E}">
        <p14:creationId xmlns:p14="http://schemas.microsoft.com/office/powerpoint/2010/main" val="581629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 Knowledge</a:t>
            </a:r>
            <a:endParaRPr lang="en-US" dirty="0"/>
          </a:p>
        </p:txBody>
      </p:sp>
      <p:sp>
        <p:nvSpPr>
          <p:cNvPr id="3" name="Content Placeholder 2"/>
          <p:cNvSpPr>
            <a:spLocks noGrp="1"/>
          </p:cNvSpPr>
          <p:nvPr>
            <p:ph idx="1"/>
          </p:nvPr>
        </p:nvSpPr>
        <p:spPr/>
        <p:txBody>
          <a:bodyPr>
            <a:normAutofit fontScale="92500"/>
          </a:bodyPr>
          <a:lstStyle/>
          <a:p>
            <a:r>
              <a:rPr lang="en-US" dirty="0" smtClean="0"/>
              <a:t>Consider what you can reasonably assume about students’ knowledge of the subject.</a:t>
            </a:r>
          </a:p>
          <a:p>
            <a:r>
              <a:rPr lang="en-US" dirty="0" smtClean="0"/>
              <a:t>Include common misconceptions.</a:t>
            </a:r>
          </a:p>
          <a:p>
            <a:r>
              <a:rPr lang="en-US" dirty="0" smtClean="0"/>
              <a:t>Comes easier with experience.</a:t>
            </a:r>
          </a:p>
          <a:p>
            <a:pPr marL="0" indent="0">
              <a:buNone/>
            </a:pPr>
            <a:endParaRPr lang="en-US" dirty="0"/>
          </a:p>
          <a:p>
            <a:pPr marL="0" indent="0">
              <a:buNone/>
            </a:pPr>
            <a:r>
              <a:rPr lang="en-US" dirty="0" smtClean="0"/>
              <a:t>Sink/Float – </a:t>
            </a:r>
          </a:p>
          <a:p>
            <a:pPr marL="0" indent="0">
              <a:buNone/>
            </a:pPr>
            <a:r>
              <a:rPr lang="en-US" dirty="0" smtClean="0"/>
              <a:t>Students have previously learned that some objects sink and others float.  Misconception is that for an object to float, it must be made from a material that itself will not sink when placed in water (</a:t>
            </a:r>
            <a:r>
              <a:rPr lang="en-US" dirty="0" err="1" smtClean="0"/>
              <a:t>Abruscato</a:t>
            </a:r>
            <a:r>
              <a:rPr lang="en-US" dirty="0" smtClean="0"/>
              <a:t>, 2010).</a:t>
            </a:r>
            <a:endParaRPr lang="en-US" dirty="0"/>
          </a:p>
        </p:txBody>
      </p:sp>
    </p:spTree>
    <p:extLst>
      <p:ext uri="{BB962C8B-B14F-4D97-AF65-F5344CB8AC3E}">
        <p14:creationId xmlns:p14="http://schemas.microsoft.com/office/powerpoint/2010/main" val="2075198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Performance Objectives</a:t>
            </a:r>
            <a:r>
              <a:rPr lang="en-US" dirty="0" smtClean="0"/>
              <a:t>	</a:t>
            </a:r>
            <a:endParaRPr lang="en-US" dirty="0"/>
          </a:p>
        </p:txBody>
      </p:sp>
      <p:sp>
        <p:nvSpPr>
          <p:cNvPr id="3" name="Content Placeholder 2"/>
          <p:cNvSpPr>
            <a:spLocks noGrp="1"/>
          </p:cNvSpPr>
          <p:nvPr>
            <p:ph idx="1"/>
          </p:nvPr>
        </p:nvSpPr>
        <p:spPr/>
        <p:txBody>
          <a:bodyPr>
            <a:normAutofit fontScale="92500"/>
          </a:bodyPr>
          <a:lstStyle/>
          <a:p>
            <a:r>
              <a:rPr lang="en-US" dirty="0" smtClean="0"/>
              <a:t>Provide a clear statement of the behaviors that students will exhibit to demonstrate their learning. </a:t>
            </a:r>
          </a:p>
          <a:p>
            <a:pPr lvl="1"/>
            <a:r>
              <a:rPr lang="en-US" dirty="0" smtClean="0"/>
              <a:t>Condition, Performance, Criteria</a:t>
            </a:r>
          </a:p>
          <a:p>
            <a:endParaRPr lang="en-US" dirty="0"/>
          </a:p>
          <a:p>
            <a:r>
              <a:rPr lang="en-US" dirty="0" smtClean="0"/>
              <a:t>Sink/Float</a:t>
            </a:r>
          </a:p>
          <a:p>
            <a:pPr lvl="1"/>
            <a:r>
              <a:rPr lang="en-US" dirty="0" smtClean="0"/>
              <a:t>Given two equal amounts of clay (condition), students will form the clay into shapes that will float or skink and explain in writing (performance) that the greater the area covered by the material, the more likely it is to float because it can rest on a larger area of water that holds the clay up by exerting a force that pushes back on it (criteria).</a:t>
            </a:r>
            <a:endParaRPr lang="en-US" dirty="0"/>
          </a:p>
        </p:txBody>
      </p:sp>
    </p:spTree>
    <p:extLst>
      <p:ext uri="{BB962C8B-B14F-4D97-AF65-F5344CB8AC3E}">
        <p14:creationId xmlns:p14="http://schemas.microsoft.com/office/powerpoint/2010/main" val="2335262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Concept Development</a:t>
            </a:r>
            <a:endParaRPr lang="en-US" dirty="0"/>
          </a:p>
        </p:txBody>
      </p:sp>
      <p:sp>
        <p:nvSpPr>
          <p:cNvPr id="3" name="Content Placeholder 2"/>
          <p:cNvSpPr>
            <a:spLocks noGrp="1"/>
          </p:cNvSpPr>
          <p:nvPr>
            <p:ph idx="1"/>
          </p:nvPr>
        </p:nvSpPr>
        <p:spPr/>
        <p:txBody>
          <a:bodyPr/>
          <a:lstStyle/>
          <a:p>
            <a:r>
              <a:rPr lang="en-US" dirty="0" smtClean="0"/>
              <a:t>5E</a:t>
            </a:r>
          </a:p>
          <a:p>
            <a:pPr lvl="1"/>
            <a:r>
              <a:rPr lang="en-US" dirty="0" smtClean="0"/>
              <a:t>Engage – grab attention</a:t>
            </a:r>
          </a:p>
          <a:p>
            <a:pPr lvl="1"/>
            <a:r>
              <a:rPr lang="en-US" dirty="0" smtClean="0"/>
              <a:t>Explore – students encounter and reflect on new content</a:t>
            </a:r>
          </a:p>
          <a:p>
            <a:pPr lvl="1"/>
            <a:r>
              <a:rPr lang="en-US" dirty="0" smtClean="0"/>
              <a:t>Explain – teacher facilitates student led discussion</a:t>
            </a:r>
          </a:p>
          <a:p>
            <a:pPr lvl="1"/>
            <a:r>
              <a:rPr lang="en-US" dirty="0" smtClean="0"/>
              <a:t>Elaborate – deepen and reinforce what students learn</a:t>
            </a:r>
          </a:p>
          <a:p>
            <a:pPr lvl="1"/>
            <a:r>
              <a:rPr lang="en-US" dirty="0" smtClean="0"/>
              <a:t>Evaluate – demonstrate concept learned</a:t>
            </a:r>
            <a:endParaRPr lang="en-US" dirty="0"/>
          </a:p>
        </p:txBody>
      </p:sp>
    </p:spTree>
    <p:extLst>
      <p:ext uri="{BB962C8B-B14F-4D97-AF65-F5344CB8AC3E}">
        <p14:creationId xmlns:p14="http://schemas.microsoft.com/office/powerpoint/2010/main" val="3035623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Accommodations</a:t>
            </a:r>
            <a:endParaRPr lang="en-US" dirty="0"/>
          </a:p>
        </p:txBody>
      </p:sp>
      <p:sp>
        <p:nvSpPr>
          <p:cNvPr id="3" name="Content Placeholder 2"/>
          <p:cNvSpPr>
            <a:spLocks noGrp="1"/>
          </p:cNvSpPr>
          <p:nvPr>
            <p:ph idx="1"/>
          </p:nvPr>
        </p:nvSpPr>
        <p:spPr/>
        <p:txBody>
          <a:bodyPr/>
          <a:lstStyle/>
          <a:p>
            <a:r>
              <a:rPr lang="en-US" dirty="0" smtClean="0"/>
              <a:t>Provide all students with access to information</a:t>
            </a:r>
          </a:p>
          <a:p>
            <a:r>
              <a:rPr lang="en-US" dirty="0" smtClean="0"/>
              <a:t>Examples:</a:t>
            </a:r>
          </a:p>
          <a:p>
            <a:pPr lvl="1"/>
            <a:r>
              <a:rPr lang="en-US" dirty="0" smtClean="0"/>
              <a:t>ELL – post word banks, pictures, or diagrams</a:t>
            </a:r>
          </a:p>
          <a:p>
            <a:pPr lvl="1"/>
            <a:r>
              <a:rPr lang="en-US" dirty="0" smtClean="0"/>
              <a:t>Visual Impairments – large print</a:t>
            </a:r>
          </a:p>
          <a:p>
            <a:pPr lvl="1"/>
            <a:endParaRPr lang="en-US" dirty="0"/>
          </a:p>
          <a:p>
            <a:pPr lvl="1"/>
            <a:r>
              <a:rPr lang="en-US" dirty="0" smtClean="0"/>
              <a:t>Multiple means of representation </a:t>
            </a:r>
          </a:p>
          <a:p>
            <a:pPr lvl="1"/>
            <a:r>
              <a:rPr lang="en-US" dirty="0" smtClean="0"/>
              <a:t>Multiple means of expression</a:t>
            </a:r>
          </a:p>
          <a:p>
            <a:pPr lvl="1"/>
            <a:r>
              <a:rPr lang="en-US" dirty="0" smtClean="0"/>
              <a:t>Multiple means of engagement</a:t>
            </a:r>
          </a:p>
          <a:p>
            <a:endParaRPr lang="en-US" dirty="0"/>
          </a:p>
        </p:txBody>
      </p:sp>
    </p:spTree>
    <p:extLst>
      <p:ext uri="{BB962C8B-B14F-4D97-AF65-F5344CB8AC3E}">
        <p14:creationId xmlns:p14="http://schemas.microsoft.com/office/powerpoint/2010/main" val="31018127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Sketchbook.thmx</Template>
  <TotalTime>112</TotalTime>
  <Words>377</Words>
  <Application>Microsoft Macintosh PowerPoint</Application>
  <PresentationFormat>On-screen Show (4:3)</PresentationFormat>
  <Paragraphs>52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Sketchbook</vt:lpstr>
      <vt:lpstr>Planning to Teach Science  </vt:lpstr>
      <vt:lpstr>Scope and Sequence</vt:lpstr>
      <vt:lpstr>What Makes a Good Lesson Plan?</vt:lpstr>
      <vt:lpstr>Content to be taught </vt:lpstr>
      <vt:lpstr>Prior Knowledge</vt:lpstr>
      <vt:lpstr>Performance Objectives </vt:lpstr>
      <vt:lpstr>Concept Development</vt:lpstr>
      <vt:lpstr>Accommodations</vt:lpstr>
    </vt:vector>
  </TitlesOfParts>
  <Company>University of Houston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to Teach Science  </dc:title>
  <dc:creator>Amber Meuth</dc:creator>
  <cp:lastModifiedBy>Amber Meuth</cp:lastModifiedBy>
  <cp:revision>6</cp:revision>
  <dcterms:created xsi:type="dcterms:W3CDTF">2011-09-25T19:08:22Z</dcterms:created>
  <dcterms:modified xsi:type="dcterms:W3CDTF">2011-09-26T18:49:19Z</dcterms:modified>
</cp:coreProperties>
</file>